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908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0A0D0-499C-457F-8470-4E299B06CA96}" type="datetimeFigureOut">
              <a:rPr lang="fr-FR" smtClean="0"/>
              <a:t>20/01/2022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7E5EA-67F1-4B96-89AC-282F04ACFD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80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" y="-2"/>
            <a:ext cx="12188800" cy="68580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0215" y="675316"/>
            <a:ext cx="3432517" cy="155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9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00" tIns="96000" rIns="96000" bIns="96000" rtlCol="0" anchor="t"/>
          <a:lstStyle/>
          <a:p>
            <a:pPr algn="l"/>
            <a:endParaRPr lang="fr-FR" sz="1333" dirty="0" err="1" smtClean="0"/>
          </a:p>
        </p:txBody>
      </p:sp>
      <p:sp>
        <p:nvSpPr>
          <p:cNvPr id="4" name="Rectangle 3"/>
          <p:cNvSpPr/>
          <p:nvPr userDrawn="1"/>
        </p:nvSpPr>
        <p:spPr>
          <a:xfrm>
            <a:off x="508000" y="5911850"/>
            <a:ext cx="1593850" cy="81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12532" y="1998134"/>
            <a:ext cx="7766936" cy="1646302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212532" y="3644433"/>
            <a:ext cx="7766936" cy="109689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71" y="6041362"/>
            <a:ext cx="13335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avec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08000" y="5911850"/>
            <a:ext cx="1593850" cy="81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12532" y="1998134"/>
            <a:ext cx="7766936" cy="1646302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accent3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212532" y="3644433"/>
            <a:ext cx="7766936" cy="1096899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50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71" y="6041362"/>
            <a:ext cx="13335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7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sz="half" idx="1"/>
          </p:nvPr>
        </p:nvSpPr>
        <p:spPr>
          <a:xfrm>
            <a:off x="632741" y="1458919"/>
            <a:ext cx="9128384" cy="4364031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133" b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cs typeface="Arial" panose="020B0604020202020204" pitchFamily="34" charset="0"/>
              </a:defRPr>
            </a:lvl1pPr>
            <a:lvl2pPr marL="775345" indent="-298209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67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cs typeface="Arial" panose="020B0604020202020204" pitchFamily="34" charset="0"/>
              </a:defRPr>
            </a:lvl2pPr>
            <a:lvl3pPr marL="1192834" indent="-238567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67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cs typeface="Arial" panose="020B0604020202020204" pitchFamily="34" charset="0"/>
              </a:defRPr>
            </a:lvl3pPr>
            <a:lvl4pPr marL="1669970" indent="-238567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867" b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cs typeface="Arial" panose="020B0604020202020204" pitchFamily="34" charset="0"/>
              </a:defRPr>
            </a:lvl4pPr>
            <a:lvl5pPr marL="2206745" indent="-298209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pPr lvl="0"/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595115" y="171382"/>
            <a:ext cx="10879336" cy="95750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3000">
                <a:latin typeface="Pole Emploi PRO" panose="02000503040000020004" pitchFamily="50" charset="0"/>
              </a:defRPr>
            </a:lvl1pPr>
          </a:lstStyle>
          <a:p>
            <a:r>
              <a:rPr lang="fr-FR" dirty="0" smtClean="0"/>
              <a:t>Insérez votre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01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95115" y="1534176"/>
            <a:ext cx="5222427" cy="4148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chemeClr val="tx1"/>
                </a:solidFill>
                <a:latin typeface="Pole Emploi PRO" panose="02000503040000020004" pitchFamily="50" charset="0"/>
                <a:cs typeface="Arial" panose="020B0604020202020204" pitchFamily="34" charset="0"/>
              </a:defRPr>
            </a:lvl1pPr>
            <a:lvl2pPr marL="673987" indent="-259226">
              <a:buClr>
                <a:schemeClr val="accent4"/>
              </a:buClr>
              <a:buFont typeface="Arial" panose="020B0604020202020204" pitchFamily="34" charset="0"/>
              <a:buChar char="•"/>
              <a:tabLst>
                <a:tab pos="594769" algn="l"/>
              </a:tabLst>
              <a:defRPr sz="1633">
                <a:latin typeface="Pole Emploi PRO" panose="02000503040000020004" pitchFamily="50" charset="0"/>
                <a:cs typeface="Arial" panose="020B0604020202020204" pitchFamily="34" charset="0"/>
              </a:defRPr>
            </a:lvl2pPr>
            <a:lvl3pPr marL="1036905" indent="-207381">
              <a:buClr>
                <a:schemeClr val="accent4"/>
              </a:buClr>
              <a:buFont typeface="Arial" panose="020B0604020202020204" pitchFamily="34" charset="0"/>
              <a:buChar char="•"/>
              <a:tabLst>
                <a:tab pos="594769" algn="l"/>
              </a:tabLst>
              <a:defRPr sz="1633">
                <a:latin typeface="Pole Emploi PRO" panose="02000503040000020004" pitchFamily="50" charset="0"/>
                <a:cs typeface="Arial" panose="020B0604020202020204" pitchFamily="34" charset="0"/>
              </a:defRPr>
            </a:lvl3pPr>
            <a:lvl4pPr marL="1451665" indent="-207381">
              <a:buClr>
                <a:schemeClr val="accent4"/>
              </a:buClr>
              <a:buFont typeface="Arial" panose="020B0604020202020204" pitchFamily="34" charset="0"/>
              <a:buChar char="•"/>
              <a:tabLst>
                <a:tab pos="594769" algn="l"/>
              </a:tabLst>
              <a:defRPr sz="1452" b="0">
                <a:latin typeface="Pole Emploi PRO" panose="02000503040000020004" pitchFamily="50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452">
                <a:latin typeface="Pole Emploi PRO" panose="02000503040000020004" pitchFamily="50" charset="0"/>
                <a:cs typeface="Arial" panose="020B0604020202020204" pitchFamily="34" charset="0"/>
              </a:defRPr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fr-FR" dirty="0" smtClean="0"/>
              <a:t>Insérez votre texte</a:t>
            </a:r>
          </a:p>
          <a:p>
            <a:pPr lvl="1"/>
            <a:r>
              <a:rPr lang="fr-FR" dirty="0" smtClean="0"/>
              <a:t>Insérez votre texte</a:t>
            </a:r>
          </a:p>
          <a:p>
            <a:pPr lvl="2"/>
            <a:r>
              <a:rPr lang="fr-FR" dirty="0" smtClean="0"/>
              <a:t>Insérez votre texte</a:t>
            </a:r>
          </a:p>
          <a:p>
            <a:pPr lvl="3"/>
            <a:r>
              <a:rPr lang="fr-FR" dirty="0" smtClean="0"/>
              <a:t>Insérez votre texte</a:t>
            </a:r>
          </a:p>
          <a:p>
            <a:pPr lvl="4"/>
            <a:r>
              <a:rPr lang="fr-FR" dirty="0" smtClean="0"/>
              <a:t>Insérez votre texte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0" hasCustomPrompt="1"/>
          </p:nvPr>
        </p:nvSpPr>
        <p:spPr>
          <a:xfrm>
            <a:off x="6096000" y="1534381"/>
            <a:ext cx="4926147" cy="4148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 b="0">
                <a:solidFill>
                  <a:schemeClr val="tx1"/>
                </a:solidFill>
                <a:latin typeface="Pole Emploi PRO" panose="02000503040000020004" pitchFamily="50" charset="0"/>
                <a:cs typeface="Arial" panose="020B0604020202020204" pitchFamily="34" charset="0"/>
              </a:defRPr>
            </a:lvl1pPr>
            <a:lvl2pPr marL="673987" indent="-259226">
              <a:buClr>
                <a:schemeClr val="accent4"/>
              </a:buClr>
              <a:buFont typeface="Arial" panose="020B0604020202020204" pitchFamily="34" charset="0"/>
              <a:buChar char="•"/>
              <a:defRPr sz="1633" b="0">
                <a:effectLst/>
                <a:latin typeface="Pole Emploi PRO" panose="02000503040000020004" pitchFamily="50" charset="0"/>
                <a:cs typeface="Arial" panose="020B0604020202020204" pitchFamily="34" charset="0"/>
              </a:defRPr>
            </a:lvl2pPr>
            <a:lvl3pPr marL="1036905" indent="-207381">
              <a:buClr>
                <a:schemeClr val="accent4"/>
              </a:buClr>
              <a:buFont typeface="Arial" panose="020B0604020202020204" pitchFamily="34" charset="0"/>
              <a:buChar char="•"/>
              <a:defRPr sz="1633">
                <a:latin typeface="Pole Emploi PRO" panose="02000503040000020004" pitchFamily="50" charset="0"/>
                <a:cs typeface="Arial" panose="020B0604020202020204" pitchFamily="34" charset="0"/>
              </a:defRPr>
            </a:lvl3pPr>
            <a:lvl4pPr marL="1451665" indent="-207381">
              <a:buClr>
                <a:schemeClr val="accent4"/>
              </a:buClr>
              <a:buFont typeface="Arial" panose="020B0604020202020204" pitchFamily="34" charset="0"/>
              <a:buChar char="•"/>
              <a:defRPr sz="1452">
                <a:latin typeface="Pole Emploi PRO" panose="02000503040000020004" pitchFamily="50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452">
                <a:latin typeface="Pole Emploi PRO" panose="02000503040000020004" pitchFamily="50" charset="0"/>
                <a:cs typeface="Arial" panose="020B0604020202020204" pitchFamily="34" charset="0"/>
              </a:defRPr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fr-FR" dirty="0" smtClean="0"/>
              <a:t>Insérez votre texte</a:t>
            </a:r>
          </a:p>
          <a:p>
            <a:pPr lvl="1"/>
            <a:r>
              <a:rPr lang="fr-FR" dirty="0" smtClean="0"/>
              <a:t>Insérez votre texte</a:t>
            </a:r>
          </a:p>
          <a:p>
            <a:pPr lvl="2"/>
            <a:r>
              <a:rPr lang="fr-FR" dirty="0" smtClean="0"/>
              <a:t>Insérez votre texte</a:t>
            </a:r>
          </a:p>
          <a:p>
            <a:pPr lvl="3"/>
            <a:r>
              <a:rPr lang="fr-FR" dirty="0" smtClean="0"/>
              <a:t>Insérez votre texte</a:t>
            </a:r>
          </a:p>
          <a:p>
            <a:pPr lvl="4"/>
            <a:r>
              <a:rPr lang="fr-FR" dirty="0" smtClean="0"/>
              <a:t>Insérez votre texte</a:t>
            </a: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595115" y="171382"/>
            <a:ext cx="10879336" cy="95750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 sz="3000">
                <a:latin typeface="Pole Emploi PRO" panose="02000503040000020004" pitchFamily="50" charset="0"/>
              </a:defRPr>
            </a:lvl1pPr>
          </a:lstStyle>
          <a:p>
            <a:r>
              <a:rPr lang="fr-FR" dirty="0" smtClean="0"/>
              <a:t>Insérez votre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26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" y="0"/>
            <a:ext cx="11288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000" tIns="96000" rIns="96000" bIns="96000" rtlCol="0" anchor="t"/>
          <a:lstStyle/>
          <a:p>
            <a:pPr algn="l"/>
            <a:endParaRPr lang="fr-FR" sz="1333" dirty="0" err="1" smtClean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71" y="6041362"/>
            <a:ext cx="1333500" cy="600075"/>
          </a:xfrm>
          <a:prstGeom prst="rect">
            <a:avLst/>
          </a:prstGeom>
        </p:spPr>
      </p:pic>
      <p:cxnSp>
        <p:nvCxnSpPr>
          <p:cNvPr id="10" name="Connecteur droit 9"/>
          <p:cNvCxnSpPr/>
          <p:nvPr userDrawn="1"/>
        </p:nvCxnSpPr>
        <p:spPr>
          <a:xfrm>
            <a:off x="2171700" y="6041362"/>
            <a:ext cx="100203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 userDrawn="1"/>
        </p:nvSpPr>
        <p:spPr>
          <a:xfrm>
            <a:off x="7684317" y="6135366"/>
            <a:ext cx="41076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500" dirty="0" smtClean="0">
                <a:solidFill>
                  <a:schemeClr val="accent3"/>
                </a:solidFill>
                <a:latin typeface="Pole Emploi PRO" panose="02000503040000020004" pitchFamily="50" charset="0"/>
              </a:rPr>
              <a:t>|   </a:t>
            </a:r>
            <a:fld id="{410AB777-B9E3-4C84-9742-093790F030DE}" type="slidenum">
              <a:rPr lang="fr-FR" sz="1500" smtClean="0">
                <a:solidFill>
                  <a:schemeClr val="accent3"/>
                </a:solidFill>
                <a:latin typeface="Pole Emploi PRO" panose="02000503040000020004" pitchFamily="50" charset="0"/>
              </a:rPr>
              <a:pPr algn="r"/>
              <a:t>‹N°›</a:t>
            </a:fld>
            <a:endParaRPr lang="fr-FR" sz="1500" dirty="0" smtClean="0">
              <a:solidFill>
                <a:schemeClr val="accent3"/>
              </a:solidFill>
              <a:latin typeface="Pole Emploi PRO" panose="02000503040000020004" pitchFamily="50" charset="0"/>
            </a:endParaRPr>
          </a:p>
        </p:txBody>
      </p:sp>
      <p:sp>
        <p:nvSpPr>
          <p:cNvPr id="31" name="Titre 1"/>
          <p:cNvSpPr txBox="1">
            <a:spLocks/>
          </p:cNvSpPr>
          <p:nvPr userDrawn="1"/>
        </p:nvSpPr>
        <p:spPr>
          <a:xfrm>
            <a:off x="7699949" y="6151694"/>
            <a:ext cx="3427695" cy="3320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r-FR" sz="1400" cap="all" dirty="0" smtClean="0"/>
              <a:t>Demandeurs d’emploi       </a:t>
            </a:r>
            <a:r>
              <a:rPr lang="fr-FR" sz="1400" b="1" cap="all" dirty="0" smtClean="0"/>
              <a:t>services</a:t>
            </a:r>
            <a:endParaRPr lang="fr-FR" sz="1400" b="1" cap="all" dirty="0"/>
          </a:p>
        </p:txBody>
      </p:sp>
      <p:sp>
        <p:nvSpPr>
          <p:cNvPr id="32" name="Ellipse 31"/>
          <p:cNvSpPr/>
          <p:nvPr userDrawn="1"/>
        </p:nvSpPr>
        <p:spPr>
          <a:xfrm>
            <a:off x="10116530" y="6282452"/>
            <a:ext cx="67927" cy="6792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6" r:id="rId2"/>
    <p:sldLayoutId id="2147483682" r:id="rId3"/>
    <p:sldLayoutId id="2147483681" r:id="rId4"/>
    <p:sldLayoutId id="2147483680" r:id="rId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3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543415" y="3251935"/>
            <a:ext cx="3814354" cy="24479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  <a:t>Prestation de remobilisation </a:t>
            </a:r>
            <a: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  <a:t>des chercheurs </a:t>
            </a:r>
            <a: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  <a:t>d’emploi par </a:t>
            </a:r>
            <a: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  <a:t>la </a:t>
            </a:r>
            <a:r>
              <a:rPr lang="fr-FR" sz="3000" dirty="0" smtClean="0">
                <a:solidFill>
                  <a:schemeClr val="accent3">
                    <a:lumMod val="50000"/>
                  </a:schemeClr>
                </a:solidFill>
              </a:rPr>
              <a:t>nature</a:t>
            </a:r>
            <a:endParaRPr lang="fr-FR" sz="3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543415" y="2506601"/>
            <a:ext cx="4227142" cy="16462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500" b="1" dirty="0" err="1" smtClean="0">
                <a:solidFill>
                  <a:schemeClr val="accent3">
                    <a:lumMod val="50000"/>
                  </a:schemeClr>
                </a:solidFill>
              </a:rPr>
              <a:t>Naturemob</a:t>
            </a:r>
            <a:r>
              <a:rPr lang="fr-FR" sz="4500" b="1" dirty="0" smtClean="0">
                <a:solidFill>
                  <a:schemeClr val="accent3">
                    <a:lumMod val="50000"/>
                  </a:schemeClr>
                </a:solidFill>
              </a:rPr>
              <a:t>’</a:t>
            </a:r>
            <a:endParaRPr lang="fr-FR" sz="45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556197" y="6256090"/>
            <a:ext cx="3427695" cy="3320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400" cap="all" dirty="0" smtClean="0"/>
              <a:t>Demandeurs d’emploi       </a:t>
            </a:r>
            <a:r>
              <a:rPr lang="fr-FR" sz="1400" b="1" cap="all" dirty="0" smtClean="0"/>
              <a:t>services</a:t>
            </a:r>
            <a:endParaRPr lang="fr-FR" sz="1400" b="1" cap="all" dirty="0"/>
          </a:p>
        </p:txBody>
      </p:sp>
      <p:sp>
        <p:nvSpPr>
          <p:cNvPr id="17" name="Ellipse 16"/>
          <p:cNvSpPr/>
          <p:nvPr/>
        </p:nvSpPr>
        <p:spPr>
          <a:xfrm>
            <a:off x="2605387" y="6386848"/>
            <a:ext cx="67927" cy="6792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8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632741" y="1422246"/>
            <a:ext cx="3968750" cy="167017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500" b="1" dirty="0" smtClean="0">
                <a:solidFill>
                  <a:schemeClr val="accent4">
                    <a:lumMod val="50000"/>
                  </a:schemeClr>
                </a:solidFill>
              </a:rPr>
              <a:t>Cible demandeur d’emploi </a:t>
            </a:r>
            <a:r>
              <a:rPr lang="fr-FR" sz="25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</a:p>
          <a:p>
            <a:r>
              <a:rPr lang="fr-FR" sz="2500" dirty="0" smtClean="0"/>
              <a:t>DELD </a:t>
            </a:r>
            <a:br>
              <a:rPr lang="fr-FR" sz="2500" dirty="0" smtClean="0"/>
            </a:br>
            <a:r>
              <a:rPr lang="fr-FR" sz="1400" dirty="0" smtClean="0"/>
              <a:t>(</a:t>
            </a:r>
            <a:r>
              <a:rPr lang="fr-FR" sz="1400" dirty="0"/>
              <a:t>Demandeurs d’Emploi </a:t>
            </a:r>
            <a:br>
              <a:rPr lang="fr-FR" sz="1400" dirty="0"/>
            </a:br>
            <a:r>
              <a:rPr lang="fr-FR" sz="1400" dirty="0"/>
              <a:t>de Longue Durée</a:t>
            </a:r>
            <a:r>
              <a:rPr lang="fr-FR" sz="1400" dirty="0" smtClean="0"/>
              <a:t>)</a:t>
            </a: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Naturemob</a:t>
            </a:r>
            <a:r>
              <a:rPr lang="fr-FR" dirty="0" smtClean="0"/>
              <a:t>’</a:t>
            </a:r>
            <a:br>
              <a:rPr lang="fr-FR" dirty="0" smtClean="0"/>
            </a:br>
            <a:r>
              <a:rPr lang="fr-FR" b="1" dirty="0" smtClean="0"/>
              <a:t>Public </a:t>
            </a:r>
            <a:r>
              <a:rPr lang="fr-FR" b="1" dirty="0"/>
              <a:t>cible</a:t>
            </a:r>
          </a:p>
        </p:txBody>
      </p:sp>
      <p:sp>
        <p:nvSpPr>
          <p:cNvPr id="11" name="Espace réservé du contenu 8"/>
          <p:cNvSpPr txBox="1">
            <a:spLocks/>
          </p:cNvSpPr>
          <p:nvPr/>
        </p:nvSpPr>
        <p:spPr>
          <a:xfrm>
            <a:off x="2257560" y="4923351"/>
            <a:ext cx="1575000" cy="677066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Sortir de</a:t>
            </a:r>
            <a:br>
              <a:rPr lang="fr-FR" sz="1400" dirty="0" smtClean="0"/>
            </a:br>
            <a:r>
              <a:rPr lang="fr-FR" sz="1400" dirty="0" smtClean="0"/>
              <a:t>l’isolement</a:t>
            </a:r>
            <a:endParaRPr lang="fr-FR" sz="1400" dirty="0"/>
          </a:p>
        </p:txBody>
      </p:sp>
      <p:sp>
        <p:nvSpPr>
          <p:cNvPr id="13" name="Espace réservé du contenu 8"/>
          <p:cNvSpPr txBox="1">
            <a:spLocks/>
          </p:cNvSpPr>
          <p:nvPr/>
        </p:nvSpPr>
        <p:spPr>
          <a:xfrm>
            <a:off x="6004949" y="4923351"/>
            <a:ext cx="1930483" cy="1124514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Créer un déclic </a:t>
            </a:r>
            <a:br>
              <a:rPr lang="fr-FR" sz="1400" dirty="0" smtClean="0"/>
            </a:br>
            <a:r>
              <a:rPr lang="fr-FR" sz="1400" dirty="0" smtClean="0"/>
              <a:t>pour se (</a:t>
            </a:r>
            <a:r>
              <a:rPr lang="fr-FR" sz="1400" dirty="0" err="1" smtClean="0"/>
              <a:t>re</a:t>
            </a:r>
            <a:r>
              <a:rPr lang="fr-FR" sz="1400" dirty="0" smtClean="0"/>
              <a:t>)mettre </a:t>
            </a:r>
            <a:br>
              <a:rPr lang="fr-FR" sz="1400" dirty="0" smtClean="0"/>
            </a:br>
            <a:r>
              <a:rPr lang="fr-FR" sz="1400" dirty="0" smtClean="0"/>
              <a:t>en marche sur le chemin de l’emploi </a:t>
            </a:r>
          </a:p>
        </p:txBody>
      </p:sp>
      <p:sp>
        <p:nvSpPr>
          <p:cNvPr id="14" name="Espace réservé du contenu 8"/>
          <p:cNvSpPr txBox="1">
            <a:spLocks/>
          </p:cNvSpPr>
          <p:nvPr/>
        </p:nvSpPr>
        <p:spPr>
          <a:xfrm>
            <a:off x="3742050" y="4923351"/>
            <a:ext cx="2524086" cy="1588073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Prendre du recul par </a:t>
            </a:r>
            <a:br>
              <a:rPr lang="fr-FR" sz="1400" dirty="0" smtClean="0"/>
            </a:br>
            <a:r>
              <a:rPr lang="fr-FR" sz="1400" dirty="0" smtClean="0"/>
              <a:t>rapport à leur situation personnelle (privée ou professionnelle)</a:t>
            </a:r>
          </a:p>
        </p:txBody>
      </p:sp>
      <p:sp>
        <p:nvSpPr>
          <p:cNvPr id="15" name="Espace réservé du contenu 8"/>
          <p:cNvSpPr txBox="1">
            <a:spLocks/>
          </p:cNvSpPr>
          <p:nvPr/>
        </p:nvSpPr>
        <p:spPr>
          <a:xfrm>
            <a:off x="620037" y="3894928"/>
            <a:ext cx="1637522" cy="584793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500" b="1" dirty="0" smtClean="0">
                <a:solidFill>
                  <a:schemeClr val="accent4">
                    <a:lumMod val="50000"/>
                  </a:schemeClr>
                </a:solidFill>
              </a:rPr>
              <a:t>Objectifs :</a:t>
            </a:r>
            <a:endParaRPr lang="fr-FR" sz="25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Espace réservé du contenu 8"/>
          <p:cNvSpPr txBox="1">
            <a:spLocks/>
          </p:cNvSpPr>
          <p:nvPr/>
        </p:nvSpPr>
        <p:spPr>
          <a:xfrm>
            <a:off x="9783663" y="4923351"/>
            <a:ext cx="2094058" cy="641470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Faire émerger </a:t>
            </a:r>
            <a:br>
              <a:rPr lang="fr-FR" sz="1400" dirty="0" smtClean="0"/>
            </a:br>
            <a:r>
              <a:rPr lang="fr-FR" sz="1400" dirty="0" smtClean="0"/>
              <a:t>une piste de projet </a:t>
            </a:r>
          </a:p>
          <a:p>
            <a:pPr algn="ctr"/>
            <a:endParaRPr lang="fr-FR" sz="1400" dirty="0"/>
          </a:p>
        </p:txBody>
      </p:sp>
      <p:sp>
        <p:nvSpPr>
          <p:cNvPr id="17" name="Espace réservé du contenu 8"/>
          <p:cNvSpPr txBox="1">
            <a:spLocks/>
          </p:cNvSpPr>
          <p:nvPr/>
        </p:nvSpPr>
        <p:spPr>
          <a:xfrm>
            <a:off x="8053270" y="4923351"/>
            <a:ext cx="1694343" cy="1021446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Partager leurs ressentis et vécus </a:t>
            </a:r>
          </a:p>
        </p:txBody>
      </p:sp>
      <p:sp>
        <p:nvSpPr>
          <p:cNvPr id="22" name="Espace réservé du contenu 8"/>
          <p:cNvSpPr txBox="1">
            <a:spLocks/>
          </p:cNvSpPr>
          <p:nvPr/>
        </p:nvSpPr>
        <p:spPr>
          <a:xfrm>
            <a:off x="2683722" y="1885576"/>
            <a:ext cx="2016712" cy="793848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fr-FR" sz="2500" dirty="0" smtClean="0"/>
              <a:t>DETLD </a:t>
            </a:r>
            <a:br>
              <a:rPr lang="fr-FR" sz="2500" dirty="0" smtClean="0"/>
            </a:br>
            <a:r>
              <a:rPr lang="fr-FR" sz="1400" dirty="0" smtClean="0"/>
              <a:t>(Demandeurs d’Emploi </a:t>
            </a:r>
            <a:br>
              <a:rPr lang="fr-FR" sz="1400" dirty="0" smtClean="0"/>
            </a:br>
            <a:r>
              <a:rPr lang="fr-FR" sz="1400" dirty="0" smtClean="0"/>
              <a:t>de Très Longue Durée)</a:t>
            </a:r>
          </a:p>
        </p:txBody>
      </p:sp>
      <p:sp>
        <p:nvSpPr>
          <p:cNvPr id="23" name="Espace réservé du contenu 8"/>
          <p:cNvSpPr txBox="1">
            <a:spLocks/>
          </p:cNvSpPr>
          <p:nvPr/>
        </p:nvSpPr>
        <p:spPr>
          <a:xfrm>
            <a:off x="5894175" y="1422246"/>
            <a:ext cx="3968750" cy="992263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fr-FR" sz="2500" b="1" dirty="0" smtClean="0">
                <a:solidFill>
                  <a:schemeClr val="accent4">
                    <a:lumMod val="50000"/>
                  </a:schemeClr>
                </a:solidFill>
              </a:rPr>
              <a:t>Inscription : </a:t>
            </a:r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sz="2500" dirty="0" smtClean="0"/>
              <a:t>sur la base du volontariat</a:t>
            </a:r>
            <a:endParaRPr lang="fr-FR" sz="25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559" y="3277844"/>
            <a:ext cx="1589011" cy="158901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621" y="3277844"/>
            <a:ext cx="1589011" cy="158901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5935" y="3277844"/>
            <a:ext cx="1589011" cy="158901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5684" y="3277844"/>
            <a:ext cx="1589011" cy="1600361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6186" y="3277844"/>
            <a:ext cx="1589011" cy="158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021747" y="2173101"/>
            <a:ext cx="3212981" cy="3019684"/>
          </a:xfrm>
        </p:spPr>
        <p:txBody>
          <a:bodyPr/>
          <a:lstStyle/>
          <a:p>
            <a:pPr>
              <a:spcAft>
                <a:spcPts val="4800"/>
              </a:spcAft>
            </a:pPr>
            <a:r>
              <a:rPr lang="fr-FR" sz="2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Nombre</a:t>
            </a:r>
            <a:r>
              <a:rPr lang="fr-FR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</a:t>
            </a: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maxi  </a:t>
            </a:r>
            <a:r>
              <a:rPr lang="fr-FR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 personnes </a:t>
            </a:r>
            <a:endParaRPr lang="fr-FR" sz="2500" i="1" dirty="0">
              <a:solidFill>
                <a:srgbClr val="FF0000"/>
              </a:solidFill>
            </a:endParaRPr>
          </a:p>
          <a:p>
            <a:pPr>
              <a:spcAft>
                <a:spcPts val="4800"/>
              </a:spcAft>
            </a:pPr>
            <a:r>
              <a:rPr lang="fr-FR" sz="2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 </a:t>
            </a:r>
            <a:r>
              <a:rPr lang="fr-F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ateliers</a:t>
            </a:r>
            <a:br>
              <a:rPr lang="fr-F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à 15 </a:t>
            </a:r>
            <a:r>
              <a:rPr lang="fr-FR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jours </a:t>
            </a: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d’intervalle </a:t>
            </a:r>
            <a:endParaRPr lang="fr-FR" sz="2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Naturemob</a:t>
            </a:r>
            <a:r>
              <a:rPr lang="fr-FR" dirty="0" smtClean="0"/>
              <a:t>’</a:t>
            </a:r>
            <a:br>
              <a:rPr lang="fr-FR" dirty="0" smtClean="0"/>
            </a:br>
            <a:r>
              <a:rPr lang="fr-FR" b="1" dirty="0" smtClean="0"/>
              <a:t>Description </a:t>
            </a:r>
            <a:r>
              <a:rPr lang="fr-FR" b="1" dirty="0"/>
              <a:t>de la prestation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164" y="3515164"/>
            <a:ext cx="1215000" cy="11475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539" y="2096196"/>
            <a:ext cx="956250" cy="956250"/>
          </a:xfrm>
          <a:prstGeom prst="rect">
            <a:avLst/>
          </a:prstGeom>
        </p:spPr>
      </p:pic>
      <p:sp>
        <p:nvSpPr>
          <p:cNvPr id="13" name="Espace réservé du contenu 3"/>
          <p:cNvSpPr txBox="1">
            <a:spLocks/>
          </p:cNvSpPr>
          <p:nvPr/>
        </p:nvSpPr>
        <p:spPr>
          <a:xfrm>
            <a:off x="6646878" y="2173101"/>
            <a:ext cx="3210186" cy="2835128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4800"/>
              </a:spcAft>
            </a:pPr>
            <a:r>
              <a:rPr lang="fr-F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Durée : </a:t>
            </a:r>
            <a:br>
              <a:rPr lang="fr-F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3h</a:t>
            </a:r>
            <a:r>
              <a:rPr lang="fr-F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 atelier </a:t>
            </a:r>
          </a:p>
          <a:p>
            <a:r>
              <a:rPr lang="fr-F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Où : </a:t>
            </a: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 extérieur </a:t>
            </a:r>
            <a:b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dans un espace vert </a:t>
            </a:r>
            <a:b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à proximité de l’agence </a:t>
            </a:r>
          </a:p>
          <a:p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406" y="3590664"/>
            <a:ext cx="1175625" cy="1087137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452" y="2000571"/>
            <a:ext cx="1136250" cy="114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646562" y="1526909"/>
            <a:ext cx="4479721" cy="40099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32741" y="1349863"/>
            <a:ext cx="5818393" cy="436403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Déroulé du suivi </a:t>
            </a:r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fr-FR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76213" indent="-176213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/>
              <a:t>Un entretien individuel avec les intervenants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ou </a:t>
            </a:r>
            <a:r>
              <a:rPr lang="fr-FR" dirty="0"/>
              <a:t>le conseiller référent. </a:t>
            </a:r>
          </a:p>
          <a:p>
            <a:pPr marL="176213" indent="-176213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/>
              <a:t>Un entretien bilan.</a:t>
            </a:r>
          </a:p>
          <a:p>
            <a:pPr marL="176213" indent="-176213">
              <a:spcAft>
                <a:spcPts val="18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/>
              <a:t>Tripartite possible : conseiller </a:t>
            </a:r>
            <a:r>
              <a:rPr lang="fr-FR" dirty="0" smtClean="0"/>
              <a:t>référent/intervenant/DE</a:t>
            </a:r>
            <a:endParaRPr lang="fr-FR" dirty="0"/>
          </a:p>
          <a:p>
            <a:pPr>
              <a:spcAft>
                <a:spcPts val="0"/>
              </a:spcAft>
            </a:pP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Comment ?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Un entretien et compte-rendu par DE </a:t>
            </a: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fait </a:t>
            </a:r>
            <a:r>
              <a:rPr lang="fr-FR" dirty="0">
                <a:solidFill>
                  <a:schemeClr val="accent4">
                    <a:lumMod val="50000"/>
                  </a:schemeClr>
                </a:solidFill>
              </a:rPr>
              <a:t>par le conseiller avec </a:t>
            </a:r>
            <a:r>
              <a:rPr lang="fr-FR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  <a:p>
            <a:pPr marL="176213" indent="-176213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/>
              <a:t>Les messages forts</a:t>
            </a:r>
          </a:p>
          <a:p>
            <a:pPr marL="176213" indent="-176213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/>
              <a:t>Le  plan d’actions</a:t>
            </a:r>
          </a:p>
          <a:p>
            <a:pPr marL="176213" indent="-176213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/>
              <a:t>Les points de </a:t>
            </a:r>
            <a:r>
              <a:rPr lang="fr-FR" dirty="0" smtClean="0"/>
              <a:t>vigilance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Naturemob</a:t>
            </a:r>
            <a:r>
              <a:rPr lang="fr-FR" dirty="0" smtClean="0"/>
              <a:t>’</a:t>
            </a:r>
            <a:br>
              <a:rPr lang="fr-FR" dirty="0" smtClean="0"/>
            </a:br>
            <a:r>
              <a:rPr lang="fr-FR" b="1" dirty="0" smtClean="0"/>
              <a:t>Suivi </a:t>
            </a:r>
            <a:r>
              <a:rPr lang="fr-FR" b="1" dirty="0"/>
              <a:t>de la prestation</a:t>
            </a:r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6749713" y="1693811"/>
            <a:ext cx="4273421" cy="4364031"/>
          </a:xfrm>
          <a:prstGeom prst="rect">
            <a:avLst/>
          </a:prstGeom>
        </p:spPr>
        <p:txBody>
          <a:bodyPr lIns="71571" tIns="35786" rIns="71571" bIns="35786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133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1pPr>
            <a:lvl2pPr marL="7753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2pPr>
            <a:lvl3pPr marL="1192834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3pPr>
            <a:lvl4pPr marL="1669970" indent="-238567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867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4pPr>
            <a:lvl5pPr marL="2206745" indent="-298209" algn="l" defTabSz="4572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867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le Emploi PRO" panose="02000503040000020004" pitchFamily="50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67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A noter  :</a:t>
            </a:r>
          </a:p>
          <a:p>
            <a:pPr marL="176213" indent="-176213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Une synthèse du conseiller doit être faite par DE accompagné</a:t>
            </a:r>
          </a:p>
          <a:p>
            <a:pPr marL="176213" indent="-176213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Le retour du professionnel et du demandeur  est important.</a:t>
            </a:r>
          </a:p>
          <a:p>
            <a:pPr marL="176213" indent="-176213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Respecter la confidentialité </a:t>
            </a:r>
          </a:p>
          <a:p>
            <a:pPr marL="176213" indent="-176213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Attention à la confidentialité :</a:t>
            </a:r>
            <a:br>
              <a:rPr lang="fr-FR" dirty="0" smtClean="0"/>
            </a:br>
            <a:r>
              <a:rPr lang="fr-FR" dirty="0" smtClean="0"/>
              <a:t>que ce ne soit pas un frein à la transmission des infos fondamentales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89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nalisé 1">
      <a:majorFont>
        <a:latin typeface="Pole Emploi PRO"/>
        <a:ea typeface=""/>
        <a:cs typeface=""/>
      </a:majorFont>
      <a:minorFont>
        <a:latin typeface="Calibri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1757</TotalTime>
  <Words>85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Pole Emploi PRO</vt:lpstr>
      <vt:lpstr>Wingdings 3</vt:lpstr>
      <vt:lpstr>Facette</vt:lpstr>
      <vt:lpstr>Prestation de remobilisation  des chercheurs d’emploi par  la nature</vt:lpstr>
      <vt:lpstr>Naturemob’ Public cible</vt:lpstr>
      <vt:lpstr>Naturemob’ Description de la prestation</vt:lpstr>
      <vt:lpstr>Naturemob’ Suivi de la prestation</vt:lpstr>
    </vt:vector>
  </TitlesOfParts>
  <Company>Pôle Emploi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SANFO Zacharie</dc:creator>
  <cp:lastModifiedBy>Carole RENNES</cp:lastModifiedBy>
  <cp:revision>38</cp:revision>
  <dcterms:created xsi:type="dcterms:W3CDTF">2021-12-01T14:01:50Z</dcterms:created>
  <dcterms:modified xsi:type="dcterms:W3CDTF">2022-01-20T13:47:13Z</dcterms:modified>
</cp:coreProperties>
</file>