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sldIdLst>
    <p:sldId id="256" r:id="rId2"/>
    <p:sldId id="260" r:id="rId3"/>
    <p:sldId id="261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8" d="100"/>
          <a:sy n="78" d="100"/>
        </p:scale>
        <p:origin x="908" y="1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00A0D0-499C-457F-8470-4E299B06CA96}" type="datetimeFigureOut">
              <a:rPr lang="fr-FR" smtClean="0"/>
              <a:t>20/01/2022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B7E5EA-67F1-4B96-89AC-282F04ACFD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4808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1" y="-2"/>
            <a:ext cx="12188800" cy="6858001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0215" y="675316"/>
            <a:ext cx="3432517" cy="155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697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 avec fo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000" tIns="96000" rIns="96000" bIns="96000" rtlCol="0" anchor="t"/>
          <a:lstStyle/>
          <a:p>
            <a:pPr algn="l"/>
            <a:endParaRPr lang="fr-FR" sz="1333" dirty="0" err="1" smtClean="0"/>
          </a:p>
        </p:txBody>
      </p:sp>
      <p:sp>
        <p:nvSpPr>
          <p:cNvPr id="4" name="Rectangle 3"/>
          <p:cNvSpPr/>
          <p:nvPr userDrawn="1"/>
        </p:nvSpPr>
        <p:spPr>
          <a:xfrm>
            <a:off x="508000" y="5911850"/>
            <a:ext cx="1593850" cy="812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2212532" y="1998134"/>
            <a:ext cx="7766936" cy="1646302"/>
          </a:xfrm>
          <a:prstGeom prst="rect">
            <a:avLst/>
          </a:prstGeom>
        </p:spPr>
        <p:txBody>
          <a:bodyPr lIns="0" anchor="b">
            <a:no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2212532" y="3644433"/>
            <a:ext cx="7766936" cy="1096899"/>
          </a:xfrm>
          <a:prstGeom prst="rect">
            <a:avLst/>
          </a:prstGeom>
        </p:spPr>
        <p:txBody>
          <a:bodyPr lIns="0" anchor="t">
            <a:normAutofit/>
          </a:bodyPr>
          <a:lstStyle>
            <a:lvl1pPr marL="0" indent="0" algn="l">
              <a:buNone/>
              <a:defRPr sz="25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en-US" dirty="0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471" y="6041362"/>
            <a:ext cx="1333500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09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 avec fo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508000" y="5911850"/>
            <a:ext cx="1593850" cy="812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2212532" y="1998134"/>
            <a:ext cx="7766936" cy="1646302"/>
          </a:xfrm>
          <a:prstGeom prst="rect">
            <a:avLst/>
          </a:prstGeom>
        </p:spPr>
        <p:txBody>
          <a:bodyPr lIns="0" anchor="b">
            <a:noAutofit/>
          </a:bodyPr>
          <a:lstStyle>
            <a:lvl1pPr algn="l">
              <a:defRPr sz="5400">
                <a:solidFill>
                  <a:schemeClr val="accent3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2212532" y="3644433"/>
            <a:ext cx="7766936" cy="1096899"/>
          </a:xfrm>
          <a:prstGeom prst="rect">
            <a:avLst/>
          </a:prstGeom>
        </p:spPr>
        <p:txBody>
          <a:bodyPr lIns="0" anchor="t">
            <a:normAutofit/>
          </a:bodyPr>
          <a:lstStyle>
            <a:lvl1pPr marL="0" indent="0" algn="l">
              <a:buNone/>
              <a:defRPr sz="2500">
                <a:solidFill>
                  <a:schemeClr val="accent3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en-US" dirty="0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471" y="6041362"/>
            <a:ext cx="1333500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375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plein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2"/>
          <p:cNvSpPr>
            <a:spLocks noGrp="1"/>
          </p:cNvSpPr>
          <p:nvPr>
            <p:ph sz="half" idx="1"/>
          </p:nvPr>
        </p:nvSpPr>
        <p:spPr>
          <a:xfrm>
            <a:off x="632741" y="1458919"/>
            <a:ext cx="9128384" cy="4364031"/>
          </a:xfrm>
          <a:prstGeom prst="rect">
            <a:avLst/>
          </a:prstGeom>
        </p:spPr>
        <p:txBody>
          <a:bodyPr lIns="71571" tIns="35786" rIns="71571" bIns="35786">
            <a:noAutofit/>
          </a:bodyPr>
          <a:lstStyle>
            <a:lvl1pPr marL="0" indent="0">
              <a:spcBef>
                <a:spcPts val="0"/>
              </a:spcBef>
              <a:spcAft>
                <a:spcPts val="1200"/>
              </a:spcAft>
              <a:buNone/>
              <a:defRPr sz="2133" b="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cs typeface="Arial" panose="020B0604020202020204" pitchFamily="34" charset="0"/>
              </a:defRPr>
            </a:lvl1pPr>
            <a:lvl2pPr marL="775345" indent="-298209">
              <a:spcBef>
                <a:spcPts val="0"/>
              </a:spcBef>
              <a:spcAft>
                <a:spcPts val="12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1867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cs typeface="Arial" panose="020B0604020202020204" pitchFamily="34" charset="0"/>
              </a:defRPr>
            </a:lvl2pPr>
            <a:lvl3pPr marL="1192834" indent="-238567">
              <a:spcBef>
                <a:spcPts val="0"/>
              </a:spcBef>
              <a:spcAft>
                <a:spcPts val="12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1867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cs typeface="Arial" panose="020B0604020202020204" pitchFamily="34" charset="0"/>
              </a:defRPr>
            </a:lvl3pPr>
            <a:lvl4pPr marL="1669970" indent="-238567">
              <a:spcBef>
                <a:spcPts val="0"/>
              </a:spcBef>
              <a:spcAft>
                <a:spcPts val="12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1867" b="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cs typeface="Arial" panose="020B0604020202020204" pitchFamily="34" charset="0"/>
              </a:defRPr>
            </a:lvl4pPr>
            <a:lvl5pPr marL="2206745" indent="-298209">
              <a:spcBef>
                <a:spcPts val="0"/>
              </a:spcBef>
              <a:spcAft>
                <a:spcPts val="12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lang="fr-FR" sz="1867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  <a:p>
            <a:pPr lvl="0"/>
            <a:endParaRPr lang="fr-FR" dirty="0" smtClean="0"/>
          </a:p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  <a:p>
            <a:pPr lvl="0"/>
            <a:endParaRPr lang="fr-FR" dirty="0"/>
          </a:p>
        </p:txBody>
      </p:sp>
      <p:sp>
        <p:nvSpPr>
          <p:cNvPr id="7" name="Titre 1"/>
          <p:cNvSpPr>
            <a:spLocks noGrp="1"/>
          </p:cNvSpPr>
          <p:nvPr>
            <p:ph type="title" hasCustomPrompt="1"/>
          </p:nvPr>
        </p:nvSpPr>
        <p:spPr>
          <a:xfrm>
            <a:off x="595115" y="171382"/>
            <a:ext cx="10879336" cy="957509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>
              <a:defRPr sz="3000">
                <a:latin typeface="Pole Emploi PRO" panose="02000503040000020004" pitchFamily="50" charset="0"/>
              </a:defRPr>
            </a:lvl1pPr>
          </a:lstStyle>
          <a:p>
            <a:r>
              <a:rPr lang="fr-FR" dirty="0" smtClean="0"/>
              <a:t>Insérez votre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43012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595115" y="1534176"/>
            <a:ext cx="5222427" cy="4148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chemeClr val="tx1"/>
                </a:solidFill>
                <a:latin typeface="Pole Emploi PRO" panose="02000503040000020004" pitchFamily="50" charset="0"/>
                <a:cs typeface="Arial" panose="020B0604020202020204" pitchFamily="34" charset="0"/>
              </a:defRPr>
            </a:lvl1pPr>
            <a:lvl2pPr marL="673987" indent="-259226">
              <a:buClr>
                <a:schemeClr val="accent4"/>
              </a:buClr>
              <a:buFont typeface="Arial" panose="020B0604020202020204" pitchFamily="34" charset="0"/>
              <a:buChar char="•"/>
              <a:tabLst>
                <a:tab pos="594769" algn="l"/>
              </a:tabLst>
              <a:defRPr sz="1633">
                <a:latin typeface="Pole Emploi PRO" panose="02000503040000020004" pitchFamily="50" charset="0"/>
                <a:cs typeface="Arial" panose="020B0604020202020204" pitchFamily="34" charset="0"/>
              </a:defRPr>
            </a:lvl2pPr>
            <a:lvl3pPr marL="1036905" indent="-207381">
              <a:buClr>
                <a:schemeClr val="accent4"/>
              </a:buClr>
              <a:buFont typeface="Arial" panose="020B0604020202020204" pitchFamily="34" charset="0"/>
              <a:buChar char="•"/>
              <a:tabLst>
                <a:tab pos="594769" algn="l"/>
              </a:tabLst>
              <a:defRPr sz="1633">
                <a:latin typeface="Pole Emploi PRO" panose="02000503040000020004" pitchFamily="50" charset="0"/>
                <a:cs typeface="Arial" panose="020B0604020202020204" pitchFamily="34" charset="0"/>
              </a:defRPr>
            </a:lvl3pPr>
            <a:lvl4pPr marL="1451665" indent="-207381">
              <a:buClr>
                <a:schemeClr val="accent4"/>
              </a:buClr>
              <a:buFont typeface="Arial" panose="020B0604020202020204" pitchFamily="34" charset="0"/>
              <a:buChar char="•"/>
              <a:tabLst>
                <a:tab pos="594769" algn="l"/>
              </a:tabLst>
              <a:defRPr sz="1452" b="0">
                <a:latin typeface="Pole Emploi PRO" panose="02000503040000020004" pitchFamily="50" charset="0"/>
                <a:cs typeface="Arial" panose="020B0604020202020204" pitchFamily="34" charset="0"/>
              </a:defRPr>
            </a:lvl4pPr>
            <a:lvl5pPr>
              <a:buClr>
                <a:schemeClr val="tx2"/>
              </a:buClr>
              <a:defRPr sz="1452">
                <a:latin typeface="Pole Emploi PRO" panose="02000503040000020004" pitchFamily="50" charset="0"/>
                <a:cs typeface="Arial" panose="020B0604020202020204" pitchFamily="34" charset="0"/>
              </a:defRPr>
            </a:lvl5pPr>
            <a:lvl6pPr>
              <a:defRPr sz="1633"/>
            </a:lvl6pPr>
            <a:lvl7pPr>
              <a:defRPr sz="1633"/>
            </a:lvl7pPr>
            <a:lvl8pPr>
              <a:defRPr sz="1633"/>
            </a:lvl8pPr>
            <a:lvl9pPr>
              <a:defRPr sz="1633"/>
            </a:lvl9pPr>
          </a:lstStyle>
          <a:p>
            <a:pPr lvl="0"/>
            <a:r>
              <a:rPr lang="fr-FR" dirty="0" smtClean="0"/>
              <a:t>Insérez votre texte</a:t>
            </a:r>
          </a:p>
          <a:p>
            <a:pPr lvl="1"/>
            <a:r>
              <a:rPr lang="fr-FR" dirty="0" smtClean="0"/>
              <a:t>Insérez votre texte</a:t>
            </a:r>
          </a:p>
          <a:p>
            <a:pPr lvl="2"/>
            <a:r>
              <a:rPr lang="fr-FR" dirty="0" smtClean="0"/>
              <a:t>Insérez votre texte</a:t>
            </a:r>
          </a:p>
          <a:p>
            <a:pPr lvl="3"/>
            <a:r>
              <a:rPr lang="fr-FR" dirty="0" smtClean="0"/>
              <a:t>Insérez votre texte</a:t>
            </a:r>
          </a:p>
          <a:p>
            <a:pPr lvl="4"/>
            <a:r>
              <a:rPr lang="fr-FR" dirty="0" smtClean="0"/>
              <a:t>Insérez votre texte</a:t>
            </a:r>
            <a:endParaRPr lang="fr-FR" dirty="0"/>
          </a:p>
        </p:txBody>
      </p:sp>
      <p:sp>
        <p:nvSpPr>
          <p:cNvPr id="8" name="Espace réservé du contenu 2"/>
          <p:cNvSpPr>
            <a:spLocks noGrp="1"/>
          </p:cNvSpPr>
          <p:nvPr>
            <p:ph sz="half" idx="10" hasCustomPrompt="1"/>
          </p:nvPr>
        </p:nvSpPr>
        <p:spPr>
          <a:xfrm>
            <a:off x="6096000" y="1534381"/>
            <a:ext cx="4926147" cy="4148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chemeClr val="tx1"/>
                </a:solidFill>
                <a:latin typeface="Pole Emploi PRO" panose="02000503040000020004" pitchFamily="50" charset="0"/>
                <a:cs typeface="Arial" panose="020B0604020202020204" pitchFamily="34" charset="0"/>
              </a:defRPr>
            </a:lvl1pPr>
            <a:lvl2pPr marL="673987" indent="-259226">
              <a:buClr>
                <a:schemeClr val="accent4"/>
              </a:buClr>
              <a:buFont typeface="Arial" panose="020B0604020202020204" pitchFamily="34" charset="0"/>
              <a:buChar char="•"/>
              <a:defRPr sz="1633" b="0">
                <a:effectLst/>
                <a:latin typeface="Pole Emploi PRO" panose="02000503040000020004" pitchFamily="50" charset="0"/>
                <a:cs typeface="Arial" panose="020B0604020202020204" pitchFamily="34" charset="0"/>
              </a:defRPr>
            </a:lvl2pPr>
            <a:lvl3pPr marL="1036905" indent="-207381">
              <a:buClr>
                <a:schemeClr val="accent4"/>
              </a:buClr>
              <a:buFont typeface="Arial" panose="020B0604020202020204" pitchFamily="34" charset="0"/>
              <a:buChar char="•"/>
              <a:defRPr sz="1633">
                <a:latin typeface="Pole Emploi PRO" panose="02000503040000020004" pitchFamily="50" charset="0"/>
                <a:cs typeface="Arial" panose="020B0604020202020204" pitchFamily="34" charset="0"/>
              </a:defRPr>
            </a:lvl3pPr>
            <a:lvl4pPr marL="1451665" indent="-207381">
              <a:buClr>
                <a:schemeClr val="accent4"/>
              </a:buClr>
              <a:buFont typeface="Arial" panose="020B0604020202020204" pitchFamily="34" charset="0"/>
              <a:buChar char="•"/>
              <a:defRPr sz="1452">
                <a:latin typeface="Pole Emploi PRO" panose="02000503040000020004" pitchFamily="50" charset="0"/>
                <a:cs typeface="Arial" panose="020B0604020202020204" pitchFamily="34" charset="0"/>
              </a:defRPr>
            </a:lvl4pPr>
            <a:lvl5pPr>
              <a:buClr>
                <a:schemeClr val="tx2"/>
              </a:buClr>
              <a:defRPr sz="1452">
                <a:latin typeface="Pole Emploi PRO" panose="02000503040000020004" pitchFamily="50" charset="0"/>
                <a:cs typeface="Arial" panose="020B0604020202020204" pitchFamily="34" charset="0"/>
              </a:defRPr>
            </a:lvl5pPr>
            <a:lvl6pPr>
              <a:defRPr sz="1633"/>
            </a:lvl6pPr>
            <a:lvl7pPr>
              <a:defRPr sz="1633"/>
            </a:lvl7pPr>
            <a:lvl8pPr>
              <a:defRPr sz="1633"/>
            </a:lvl8pPr>
            <a:lvl9pPr>
              <a:defRPr sz="1633"/>
            </a:lvl9pPr>
          </a:lstStyle>
          <a:p>
            <a:pPr lvl="0"/>
            <a:r>
              <a:rPr lang="fr-FR" dirty="0" smtClean="0"/>
              <a:t>Insérez votre texte</a:t>
            </a:r>
          </a:p>
          <a:p>
            <a:pPr lvl="1"/>
            <a:r>
              <a:rPr lang="fr-FR" dirty="0" smtClean="0"/>
              <a:t>Insérez votre texte</a:t>
            </a:r>
          </a:p>
          <a:p>
            <a:pPr lvl="2"/>
            <a:r>
              <a:rPr lang="fr-FR" dirty="0" smtClean="0"/>
              <a:t>Insérez votre texte</a:t>
            </a:r>
          </a:p>
          <a:p>
            <a:pPr lvl="3"/>
            <a:r>
              <a:rPr lang="fr-FR" dirty="0" smtClean="0"/>
              <a:t>Insérez votre texte</a:t>
            </a:r>
          </a:p>
          <a:p>
            <a:pPr lvl="4"/>
            <a:r>
              <a:rPr lang="fr-FR" dirty="0" smtClean="0"/>
              <a:t>Insérez votre texte</a:t>
            </a:r>
            <a:endParaRPr lang="fr-FR" dirty="0"/>
          </a:p>
        </p:txBody>
      </p:sp>
      <p:sp>
        <p:nvSpPr>
          <p:cNvPr id="13" name="Titre 1"/>
          <p:cNvSpPr>
            <a:spLocks noGrp="1"/>
          </p:cNvSpPr>
          <p:nvPr>
            <p:ph type="title" hasCustomPrompt="1"/>
          </p:nvPr>
        </p:nvSpPr>
        <p:spPr>
          <a:xfrm>
            <a:off x="595115" y="171382"/>
            <a:ext cx="10879336" cy="957509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>
              <a:defRPr sz="3000">
                <a:latin typeface="Pole Emploi PRO" panose="02000503040000020004" pitchFamily="50" charset="0"/>
              </a:defRPr>
            </a:lvl1pPr>
          </a:lstStyle>
          <a:p>
            <a:r>
              <a:rPr lang="fr-FR" dirty="0" smtClean="0"/>
              <a:t>Insérez votre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362606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>
            <a:off x="1" y="0"/>
            <a:ext cx="112889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000" tIns="96000" rIns="96000" bIns="96000" rtlCol="0" anchor="t"/>
          <a:lstStyle/>
          <a:p>
            <a:pPr algn="l"/>
            <a:endParaRPr lang="fr-FR" sz="1333" dirty="0" err="1" smtClean="0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471" y="6041362"/>
            <a:ext cx="1333500" cy="600075"/>
          </a:xfrm>
          <a:prstGeom prst="rect">
            <a:avLst/>
          </a:prstGeom>
        </p:spPr>
      </p:pic>
      <p:cxnSp>
        <p:nvCxnSpPr>
          <p:cNvPr id="10" name="Connecteur droit 9"/>
          <p:cNvCxnSpPr/>
          <p:nvPr userDrawn="1"/>
        </p:nvCxnSpPr>
        <p:spPr>
          <a:xfrm>
            <a:off x="2171700" y="6041362"/>
            <a:ext cx="100203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/>
          <p:cNvSpPr txBox="1"/>
          <p:nvPr userDrawn="1"/>
        </p:nvSpPr>
        <p:spPr>
          <a:xfrm>
            <a:off x="7684317" y="6135366"/>
            <a:ext cx="410763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500" dirty="0" smtClean="0">
                <a:solidFill>
                  <a:schemeClr val="accent3"/>
                </a:solidFill>
                <a:latin typeface="Pole Emploi PRO" panose="02000503040000020004" pitchFamily="50" charset="0"/>
              </a:rPr>
              <a:t>|   </a:t>
            </a:r>
            <a:fld id="{410AB777-B9E3-4C84-9742-093790F030DE}" type="slidenum">
              <a:rPr lang="fr-FR" sz="1500" smtClean="0">
                <a:solidFill>
                  <a:schemeClr val="accent3"/>
                </a:solidFill>
                <a:latin typeface="Pole Emploi PRO" panose="02000503040000020004" pitchFamily="50" charset="0"/>
              </a:rPr>
              <a:pPr algn="r"/>
              <a:t>‹N°›</a:t>
            </a:fld>
            <a:endParaRPr lang="fr-FR" sz="1500" dirty="0" smtClean="0">
              <a:solidFill>
                <a:schemeClr val="accent3"/>
              </a:solidFill>
              <a:latin typeface="Pole Emploi PRO" panose="02000503040000020004" pitchFamily="50" charset="0"/>
            </a:endParaRPr>
          </a:p>
        </p:txBody>
      </p:sp>
      <p:sp>
        <p:nvSpPr>
          <p:cNvPr id="31" name="Titre 1"/>
          <p:cNvSpPr txBox="1">
            <a:spLocks/>
          </p:cNvSpPr>
          <p:nvPr userDrawn="1"/>
        </p:nvSpPr>
        <p:spPr>
          <a:xfrm>
            <a:off x="7699949" y="6151694"/>
            <a:ext cx="3427695" cy="33204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fr-FR" sz="1400" cap="all" dirty="0" smtClean="0"/>
              <a:t>Demandeurs d’emploi       </a:t>
            </a:r>
            <a:r>
              <a:rPr lang="fr-FR" sz="1400" b="1" cap="all" dirty="0" smtClean="0"/>
              <a:t>services</a:t>
            </a:r>
            <a:endParaRPr lang="fr-FR" sz="1400" b="1" cap="all" dirty="0"/>
          </a:p>
        </p:txBody>
      </p:sp>
      <p:sp>
        <p:nvSpPr>
          <p:cNvPr id="32" name="Ellipse 31"/>
          <p:cNvSpPr/>
          <p:nvPr userDrawn="1"/>
        </p:nvSpPr>
        <p:spPr>
          <a:xfrm>
            <a:off x="10116530" y="6282452"/>
            <a:ext cx="67927" cy="6792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76" r:id="rId2"/>
    <p:sldLayoutId id="2147483682" r:id="rId3"/>
    <p:sldLayoutId id="2147483681" r:id="rId4"/>
    <p:sldLayoutId id="2147483680" r:id="rId5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3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idx="4294967295"/>
          </p:nvPr>
        </p:nvSpPr>
        <p:spPr>
          <a:xfrm>
            <a:off x="543415" y="3251935"/>
            <a:ext cx="3814354" cy="2447925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fr-FR" sz="3000" dirty="0" smtClean="0">
                <a:solidFill>
                  <a:schemeClr val="accent3">
                    <a:lumMod val="50000"/>
                  </a:schemeClr>
                </a:solidFill>
              </a:rPr>
              <a:t>Prestation de remobilisation </a:t>
            </a:r>
            <a:r>
              <a:rPr lang="fr-FR" sz="3000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fr-FR" sz="30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fr-FR" sz="3000" dirty="0" smtClean="0">
                <a:solidFill>
                  <a:schemeClr val="accent3">
                    <a:lumMod val="50000"/>
                  </a:schemeClr>
                </a:solidFill>
              </a:rPr>
              <a:t>des chercheurs </a:t>
            </a:r>
            <a:r>
              <a:rPr lang="fr-FR" sz="3000" dirty="0" smtClean="0">
                <a:solidFill>
                  <a:schemeClr val="accent3">
                    <a:lumMod val="50000"/>
                  </a:schemeClr>
                </a:solidFill>
              </a:rPr>
              <a:t>d’emploi par </a:t>
            </a:r>
            <a:r>
              <a:rPr lang="fr-FR" sz="3000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fr-FR" sz="30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fr-FR" sz="3000" dirty="0" smtClean="0">
                <a:solidFill>
                  <a:schemeClr val="accent3">
                    <a:lumMod val="50000"/>
                  </a:schemeClr>
                </a:solidFill>
              </a:rPr>
              <a:t>la </a:t>
            </a:r>
            <a:r>
              <a:rPr lang="fr-FR" sz="3000" dirty="0" smtClean="0">
                <a:solidFill>
                  <a:schemeClr val="accent3">
                    <a:lumMod val="50000"/>
                  </a:schemeClr>
                </a:solidFill>
              </a:rPr>
              <a:t>nature</a:t>
            </a:r>
            <a:endParaRPr lang="fr-FR" sz="3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543415" y="2506601"/>
            <a:ext cx="4227142" cy="164623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4500" b="1" dirty="0" err="1" smtClean="0">
                <a:solidFill>
                  <a:schemeClr val="accent3">
                    <a:lumMod val="50000"/>
                  </a:schemeClr>
                </a:solidFill>
              </a:rPr>
              <a:t>Naturemob</a:t>
            </a:r>
            <a:r>
              <a:rPr lang="fr-FR" sz="4500" b="1" dirty="0" smtClean="0">
                <a:solidFill>
                  <a:schemeClr val="accent3">
                    <a:lumMod val="50000"/>
                  </a:schemeClr>
                </a:solidFill>
              </a:rPr>
              <a:t>’</a:t>
            </a:r>
            <a:endParaRPr lang="fr-FR" sz="45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556197" y="6256090"/>
            <a:ext cx="3427695" cy="33204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1400" cap="all" dirty="0" smtClean="0"/>
              <a:t>Demandeurs d’emploi       </a:t>
            </a:r>
            <a:r>
              <a:rPr lang="fr-FR" sz="1400" b="1" cap="all" dirty="0" smtClean="0"/>
              <a:t>services</a:t>
            </a:r>
            <a:endParaRPr lang="fr-FR" sz="1400" b="1" cap="all" dirty="0"/>
          </a:p>
        </p:txBody>
      </p:sp>
      <p:sp>
        <p:nvSpPr>
          <p:cNvPr id="17" name="Ellipse 16"/>
          <p:cNvSpPr/>
          <p:nvPr/>
        </p:nvSpPr>
        <p:spPr>
          <a:xfrm>
            <a:off x="2605387" y="6386848"/>
            <a:ext cx="67927" cy="6792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388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sz="half" idx="1"/>
          </p:nvPr>
        </p:nvSpPr>
        <p:spPr>
          <a:xfrm>
            <a:off x="632741" y="1422246"/>
            <a:ext cx="3968750" cy="1670175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fr-FR" sz="2500" b="1" dirty="0" smtClean="0">
                <a:solidFill>
                  <a:schemeClr val="accent4">
                    <a:lumMod val="50000"/>
                  </a:schemeClr>
                </a:solidFill>
              </a:rPr>
              <a:t>Cible demandeur d’emploi </a:t>
            </a:r>
            <a:r>
              <a:rPr lang="fr-FR" sz="2500" b="1" dirty="0">
                <a:solidFill>
                  <a:schemeClr val="accent4">
                    <a:lumMod val="50000"/>
                  </a:schemeClr>
                </a:solidFill>
              </a:rPr>
              <a:t>: </a:t>
            </a:r>
          </a:p>
          <a:p>
            <a:r>
              <a:rPr lang="fr-FR" sz="2500" dirty="0" smtClean="0"/>
              <a:t>DELD </a:t>
            </a:r>
            <a:br>
              <a:rPr lang="fr-FR" sz="2500" dirty="0" smtClean="0"/>
            </a:br>
            <a:r>
              <a:rPr lang="fr-FR" sz="1400" dirty="0" smtClean="0"/>
              <a:t>(</a:t>
            </a:r>
            <a:r>
              <a:rPr lang="fr-FR" sz="1400" dirty="0"/>
              <a:t>Demandeurs d’Emploi </a:t>
            </a:r>
            <a:br>
              <a:rPr lang="fr-FR" sz="1400" dirty="0"/>
            </a:br>
            <a:r>
              <a:rPr lang="fr-FR" sz="1400" dirty="0"/>
              <a:t>de Longue Durée</a:t>
            </a:r>
            <a:r>
              <a:rPr lang="fr-FR" sz="1400" dirty="0" smtClean="0"/>
              <a:t>)</a:t>
            </a:r>
          </a:p>
        </p:txBody>
      </p:sp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Naturemob</a:t>
            </a:r>
            <a:r>
              <a:rPr lang="fr-FR" dirty="0" smtClean="0"/>
              <a:t>’</a:t>
            </a:r>
            <a:br>
              <a:rPr lang="fr-FR" dirty="0" smtClean="0"/>
            </a:br>
            <a:r>
              <a:rPr lang="fr-FR" b="1" dirty="0" smtClean="0"/>
              <a:t>Public </a:t>
            </a:r>
            <a:r>
              <a:rPr lang="fr-FR" b="1" dirty="0"/>
              <a:t>cible</a:t>
            </a:r>
          </a:p>
        </p:txBody>
      </p:sp>
      <p:sp>
        <p:nvSpPr>
          <p:cNvPr id="11" name="Espace réservé du contenu 8"/>
          <p:cNvSpPr txBox="1">
            <a:spLocks/>
          </p:cNvSpPr>
          <p:nvPr/>
        </p:nvSpPr>
        <p:spPr>
          <a:xfrm>
            <a:off x="2257560" y="4923351"/>
            <a:ext cx="1575000" cy="677066"/>
          </a:xfrm>
          <a:prstGeom prst="rect">
            <a:avLst/>
          </a:prstGeom>
        </p:spPr>
        <p:txBody>
          <a:bodyPr lIns="71571" tIns="35786" rIns="71571" bIns="35786">
            <a:no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133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1pPr>
            <a:lvl2pPr marL="775345" indent="-298209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sz="1867" kern="120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2pPr>
            <a:lvl3pPr marL="1192834" indent="-238567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sz="1867" kern="120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3pPr>
            <a:lvl4pPr marL="1669970" indent="-238567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sz="1867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4pPr>
            <a:lvl5pPr marL="2206745" indent="-298209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lang="fr-FR" sz="1867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67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67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67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67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400" dirty="0" smtClean="0"/>
              <a:t>Sortir de</a:t>
            </a:r>
            <a:br>
              <a:rPr lang="fr-FR" sz="1400" dirty="0" smtClean="0"/>
            </a:br>
            <a:r>
              <a:rPr lang="fr-FR" sz="1400" dirty="0" smtClean="0"/>
              <a:t>l’isolement</a:t>
            </a:r>
            <a:endParaRPr lang="fr-FR" sz="1400" dirty="0"/>
          </a:p>
        </p:txBody>
      </p:sp>
      <p:sp>
        <p:nvSpPr>
          <p:cNvPr id="13" name="Espace réservé du contenu 8"/>
          <p:cNvSpPr txBox="1">
            <a:spLocks/>
          </p:cNvSpPr>
          <p:nvPr/>
        </p:nvSpPr>
        <p:spPr>
          <a:xfrm>
            <a:off x="6004949" y="4923351"/>
            <a:ext cx="1930483" cy="1124514"/>
          </a:xfrm>
          <a:prstGeom prst="rect">
            <a:avLst/>
          </a:prstGeom>
        </p:spPr>
        <p:txBody>
          <a:bodyPr lIns="71571" tIns="35786" rIns="71571" bIns="35786">
            <a:no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133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1pPr>
            <a:lvl2pPr marL="775345" indent="-298209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sz="1867" kern="120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2pPr>
            <a:lvl3pPr marL="1192834" indent="-238567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sz="1867" kern="120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3pPr>
            <a:lvl4pPr marL="1669970" indent="-238567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sz="1867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4pPr>
            <a:lvl5pPr marL="2206745" indent="-298209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lang="fr-FR" sz="1867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67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67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67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67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400" dirty="0" smtClean="0"/>
              <a:t>Créer un déclic </a:t>
            </a:r>
            <a:br>
              <a:rPr lang="fr-FR" sz="1400" dirty="0" smtClean="0"/>
            </a:br>
            <a:r>
              <a:rPr lang="fr-FR" sz="1400" dirty="0" smtClean="0"/>
              <a:t>pour se (</a:t>
            </a:r>
            <a:r>
              <a:rPr lang="fr-FR" sz="1400" dirty="0" err="1" smtClean="0"/>
              <a:t>re</a:t>
            </a:r>
            <a:r>
              <a:rPr lang="fr-FR" sz="1400" dirty="0" smtClean="0"/>
              <a:t>)mettre </a:t>
            </a:r>
            <a:br>
              <a:rPr lang="fr-FR" sz="1400" dirty="0" smtClean="0"/>
            </a:br>
            <a:r>
              <a:rPr lang="fr-FR" sz="1400" dirty="0" smtClean="0"/>
              <a:t>en marche sur le chemin de l’emploi </a:t>
            </a:r>
          </a:p>
        </p:txBody>
      </p:sp>
      <p:sp>
        <p:nvSpPr>
          <p:cNvPr id="14" name="Espace réservé du contenu 8"/>
          <p:cNvSpPr txBox="1">
            <a:spLocks/>
          </p:cNvSpPr>
          <p:nvPr/>
        </p:nvSpPr>
        <p:spPr>
          <a:xfrm>
            <a:off x="3742050" y="4923351"/>
            <a:ext cx="2524086" cy="1588073"/>
          </a:xfrm>
          <a:prstGeom prst="rect">
            <a:avLst/>
          </a:prstGeom>
        </p:spPr>
        <p:txBody>
          <a:bodyPr lIns="71571" tIns="35786" rIns="71571" bIns="35786">
            <a:no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133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1pPr>
            <a:lvl2pPr marL="775345" indent="-298209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sz="1867" kern="120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2pPr>
            <a:lvl3pPr marL="1192834" indent="-238567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sz="1867" kern="120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3pPr>
            <a:lvl4pPr marL="1669970" indent="-238567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sz="1867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4pPr>
            <a:lvl5pPr marL="2206745" indent="-298209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lang="fr-FR" sz="1867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67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67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67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67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400" dirty="0" smtClean="0"/>
              <a:t>Prendre du recul par </a:t>
            </a:r>
            <a:br>
              <a:rPr lang="fr-FR" sz="1400" dirty="0" smtClean="0"/>
            </a:br>
            <a:r>
              <a:rPr lang="fr-FR" sz="1400" dirty="0" smtClean="0"/>
              <a:t>rapport à leur situation personnelle (privée ou professionnelle)</a:t>
            </a:r>
          </a:p>
        </p:txBody>
      </p:sp>
      <p:sp>
        <p:nvSpPr>
          <p:cNvPr id="15" name="Espace réservé du contenu 8"/>
          <p:cNvSpPr txBox="1">
            <a:spLocks/>
          </p:cNvSpPr>
          <p:nvPr/>
        </p:nvSpPr>
        <p:spPr>
          <a:xfrm>
            <a:off x="620037" y="3894928"/>
            <a:ext cx="1637522" cy="584793"/>
          </a:xfrm>
          <a:prstGeom prst="rect">
            <a:avLst/>
          </a:prstGeom>
        </p:spPr>
        <p:txBody>
          <a:bodyPr lIns="71571" tIns="35786" rIns="71571" bIns="35786">
            <a:no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133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1pPr>
            <a:lvl2pPr marL="775345" indent="-298209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sz="1867" kern="120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2pPr>
            <a:lvl3pPr marL="1192834" indent="-238567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sz="1867" kern="120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3pPr>
            <a:lvl4pPr marL="1669970" indent="-238567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sz="1867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4pPr>
            <a:lvl5pPr marL="2206745" indent="-298209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lang="fr-FR" sz="1867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67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67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67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67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500" b="1" dirty="0" smtClean="0">
                <a:solidFill>
                  <a:schemeClr val="accent4">
                    <a:lumMod val="50000"/>
                  </a:schemeClr>
                </a:solidFill>
              </a:rPr>
              <a:t>Objectifs :</a:t>
            </a:r>
            <a:endParaRPr lang="fr-FR" sz="25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6" name="Espace réservé du contenu 8"/>
          <p:cNvSpPr txBox="1">
            <a:spLocks/>
          </p:cNvSpPr>
          <p:nvPr/>
        </p:nvSpPr>
        <p:spPr>
          <a:xfrm>
            <a:off x="9783663" y="4923351"/>
            <a:ext cx="2094058" cy="641470"/>
          </a:xfrm>
          <a:prstGeom prst="rect">
            <a:avLst/>
          </a:prstGeom>
        </p:spPr>
        <p:txBody>
          <a:bodyPr lIns="71571" tIns="35786" rIns="71571" bIns="35786">
            <a:no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133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1pPr>
            <a:lvl2pPr marL="775345" indent="-298209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sz="1867" kern="120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2pPr>
            <a:lvl3pPr marL="1192834" indent="-238567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sz="1867" kern="120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3pPr>
            <a:lvl4pPr marL="1669970" indent="-238567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sz="1867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4pPr>
            <a:lvl5pPr marL="2206745" indent="-298209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lang="fr-FR" sz="1867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67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67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67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67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400" dirty="0" smtClean="0"/>
              <a:t>Faire émerger </a:t>
            </a:r>
            <a:br>
              <a:rPr lang="fr-FR" sz="1400" dirty="0" smtClean="0"/>
            </a:br>
            <a:r>
              <a:rPr lang="fr-FR" sz="1400" dirty="0" smtClean="0"/>
              <a:t>une piste de projet </a:t>
            </a:r>
          </a:p>
          <a:p>
            <a:pPr algn="ctr"/>
            <a:endParaRPr lang="fr-FR" sz="1400" dirty="0"/>
          </a:p>
        </p:txBody>
      </p:sp>
      <p:sp>
        <p:nvSpPr>
          <p:cNvPr id="17" name="Espace réservé du contenu 8"/>
          <p:cNvSpPr txBox="1">
            <a:spLocks/>
          </p:cNvSpPr>
          <p:nvPr/>
        </p:nvSpPr>
        <p:spPr>
          <a:xfrm>
            <a:off x="8053270" y="4923351"/>
            <a:ext cx="1694343" cy="1021446"/>
          </a:xfrm>
          <a:prstGeom prst="rect">
            <a:avLst/>
          </a:prstGeom>
        </p:spPr>
        <p:txBody>
          <a:bodyPr lIns="71571" tIns="35786" rIns="71571" bIns="35786">
            <a:no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133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1pPr>
            <a:lvl2pPr marL="775345" indent="-298209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sz="1867" kern="120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2pPr>
            <a:lvl3pPr marL="1192834" indent="-238567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sz="1867" kern="120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3pPr>
            <a:lvl4pPr marL="1669970" indent="-238567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sz="1867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4pPr>
            <a:lvl5pPr marL="2206745" indent="-298209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lang="fr-FR" sz="1867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67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67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67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67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400" dirty="0" smtClean="0"/>
              <a:t>Partager leurs ressentis et vécus </a:t>
            </a:r>
          </a:p>
        </p:txBody>
      </p:sp>
      <p:sp>
        <p:nvSpPr>
          <p:cNvPr id="22" name="Espace réservé du contenu 8"/>
          <p:cNvSpPr txBox="1">
            <a:spLocks/>
          </p:cNvSpPr>
          <p:nvPr/>
        </p:nvSpPr>
        <p:spPr>
          <a:xfrm>
            <a:off x="2683722" y="1885576"/>
            <a:ext cx="2016712" cy="793848"/>
          </a:xfrm>
          <a:prstGeom prst="rect">
            <a:avLst/>
          </a:prstGeom>
        </p:spPr>
        <p:txBody>
          <a:bodyPr lIns="71571" tIns="35786" rIns="71571" bIns="35786">
            <a:no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133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1pPr>
            <a:lvl2pPr marL="775345" indent="-298209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sz="1867" kern="120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2pPr>
            <a:lvl3pPr marL="1192834" indent="-238567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sz="1867" kern="120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3pPr>
            <a:lvl4pPr marL="1669970" indent="-238567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sz="1867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4pPr>
            <a:lvl5pPr marL="2206745" indent="-298209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lang="fr-FR" sz="1867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67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67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67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67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800"/>
              </a:spcAft>
            </a:pPr>
            <a:r>
              <a:rPr lang="fr-FR" sz="2500" dirty="0" smtClean="0"/>
              <a:t>DETLD </a:t>
            </a:r>
            <a:br>
              <a:rPr lang="fr-FR" sz="2500" dirty="0" smtClean="0"/>
            </a:br>
            <a:r>
              <a:rPr lang="fr-FR" sz="1400" dirty="0" smtClean="0"/>
              <a:t>(Demandeurs d’Emploi </a:t>
            </a:r>
            <a:br>
              <a:rPr lang="fr-FR" sz="1400" dirty="0" smtClean="0"/>
            </a:br>
            <a:r>
              <a:rPr lang="fr-FR" sz="1400" dirty="0" smtClean="0"/>
              <a:t>de Très Longue Durée)</a:t>
            </a:r>
          </a:p>
        </p:txBody>
      </p:sp>
      <p:sp>
        <p:nvSpPr>
          <p:cNvPr id="23" name="Espace réservé du contenu 8"/>
          <p:cNvSpPr txBox="1">
            <a:spLocks/>
          </p:cNvSpPr>
          <p:nvPr/>
        </p:nvSpPr>
        <p:spPr>
          <a:xfrm>
            <a:off x="5894175" y="1422246"/>
            <a:ext cx="3968750" cy="992263"/>
          </a:xfrm>
          <a:prstGeom prst="rect">
            <a:avLst/>
          </a:prstGeom>
        </p:spPr>
        <p:txBody>
          <a:bodyPr lIns="71571" tIns="35786" rIns="71571" bIns="35786">
            <a:no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133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1pPr>
            <a:lvl2pPr marL="775345" indent="-298209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sz="1867" kern="120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2pPr>
            <a:lvl3pPr marL="1192834" indent="-238567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sz="1867" kern="120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3pPr>
            <a:lvl4pPr marL="1669970" indent="-238567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sz="1867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4pPr>
            <a:lvl5pPr marL="2206745" indent="-298209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lang="fr-FR" sz="1867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67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67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67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67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2400"/>
              </a:spcAft>
            </a:pPr>
            <a:r>
              <a:rPr lang="fr-FR" sz="2500" b="1" dirty="0" smtClean="0">
                <a:solidFill>
                  <a:schemeClr val="accent4">
                    <a:lumMod val="50000"/>
                  </a:schemeClr>
                </a:solidFill>
              </a:rPr>
              <a:t>Inscription : </a:t>
            </a:r>
            <a:r>
              <a:rPr lang="fr-FR" b="1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fr-FR" b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fr-FR" sz="2500" dirty="0" smtClean="0"/>
              <a:t>sur la base du volontariat</a:t>
            </a:r>
            <a:endParaRPr lang="fr-FR" sz="2500" dirty="0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7559" y="3277844"/>
            <a:ext cx="1589011" cy="1589011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6621" y="3277844"/>
            <a:ext cx="1589011" cy="1589011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5935" y="3277844"/>
            <a:ext cx="1589011" cy="1589011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75684" y="3277844"/>
            <a:ext cx="1589011" cy="1600361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36186" y="3277844"/>
            <a:ext cx="1589011" cy="1589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58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2021747" y="2173101"/>
            <a:ext cx="3212981" cy="3019684"/>
          </a:xfrm>
        </p:spPr>
        <p:txBody>
          <a:bodyPr/>
          <a:lstStyle/>
          <a:p>
            <a:pPr>
              <a:spcAft>
                <a:spcPts val="4800"/>
              </a:spcAft>
            </a:pPr>
            <a:r>
              <a:rPr lang="fr-FR" sz="2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Nombre</a:t>
            </a:r>
            <a:r>
              <a:rPr lang="fr-FR" sz="2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</a:t>
            </a:r>
            <a:r>
              <a:rPr lang="fr-FR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fr-FR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maxi  </a:t>
            </a:r>
            <a:r>
              <a:rPr lang="fr-FR" sz="2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5 personnes </a:t>
            </a:r>
            <a:endParaRPr lang="fr-FR" sz="2500" i="1" dirty="0">
              <a:solidFill>
                <a:srgbClr val="FF0000"/>
              </a:solidFill>
            </a:endParaRPr>
          </a:p>
          <a:p>
            <a:pPr>
              <a:spcAft>
                <a:spcPts val="4800"/>
              </a:spcAft>
            </a:pPr>
            <a:r>
              <a:rPr lang="fr-FR" sz="2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 </a:t>
            </a:r>
            <a:r>
              <a:rPr lang="fr-FR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ateliers</a:t>
            </a:r>
            <a:br>
              <a:rPr lang="fr-FR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à 15 </a:t>
            </a:r>
            <a:r>
              <a:rPr lang="fr-FR" sz="2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jours </a:t>
            </a:r>
            <a:r>
              <a:rPr lang="fr-FR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fr-FR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d’intervalle </a:t>
            </a:r>
            <a:endParaRPr lang="fr-FR" sz="25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Naturemob</a:t>
            </a:r>
            <a:r>
              <a:rPr lang="fr-FR" dirty="0" smtClean="0"/>
              <a:t>’</a:t>
            </a:r>
            <a:br>
              <a:rPr lang="fr-FR" dirty="0" smtClean="0"/>
            </a:br>
            <a:r>
              <a:rPr lang="fr-FR" b="1" dirty="0" smtClean="0"/>
              <a:t>Description </a:t>
            </a:r>
            <a:r>
              <a:rPr lang="fr-FR" b="1" dirty="0"/>
              <a:t>de la prestation</a:t>
            </a: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7164" y="3515164"/>
            <a:ext cx="1215000" cy="1147500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6539" y="2096196"/>
            <a:ext cx="956250" cy="956250"/>
          </a:xfrm>
          <a:prstGeom prst="rect">
            <a:avLst/>
          </a:prstGeom>
        </p:spPr>
      </p:pic>
      <p:sp>
        <p:nvSpPr>
          <p:cNvPr id="13" name="Espace réservé du contenu 3"/>
          <p:cNvSpPr txBox="1">
            <a:spLocks/>
          </p:cNvSpPr>
          <p:nvPr/>
        </p:nvSpPr>
        <p:spPr>
          <a:xfrm>
            <a:off x="6646878" y="2173101"/>
            <a:ext cx="3210186" cy="2835128"/>
          </a:xfrm>
          <a:prstGeom prst="rect">
            <a:avLst/>
          </a:prstGeom>
        </p:spPr>
        <p:txBody>
          <a:bodyPr lIns="71571" tIns="35786" rIns="71571" bIns="35786">
            <a:no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133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1pPr>
            <a:lvl2pPr marL="775345" indent="-298209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sz="1867" kern="120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2pPr>
            <a:lvl3pPr marL="1192834" indent="-238567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sz="1867" kern="120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3pPr>
            <a:lvl4pPr marL="1669970" indent="-238567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sz="1867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4pPr>
            <a:lvl5pPr marL="2206745" indent="-298209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lang="fr-FR" sz="1867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67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67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67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67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4800"/>
              </a:spcAft>
            </a:pPr>
            <a:r>
              <a:rPr lang="fr-FR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Durée : </a:t>
            </a:r>
            <a:br>
              <a:rPr lang="fr-FR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3h</a:t>
            </a:r>
            <a:r>
              <a:rPr lang="fr-FR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par atelier </a:t>
            </a:r>
          </a:p>
          <a:p>
            <a:r>
              <a:rPr lang="fr-FR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Où : </a:t>
            </a:r>
            <a:r>
              <a:rPr lang="fr-FR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en extérieur </a:t>
            </a:r>
            <a:br>
              <a:rPr lang="fr-FR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dans un espace vert </a:t>
            </a:r>
            <a:br>
              <a:rPr lang="fr-FR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à proximité de l’agence </a:t>
            </a:r>
          </a:p>
          <a:p>
            <a:endParaRPr lang="fr-FR" dirty="0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406" y="3590664"/>
            <a:ext cx="1175625" cy="1087137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8452" y="2000571"/>
            <a:ext cx="1136250" cy="114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09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646562" y="1526909"/>
            <a:ext cx="4479721" cy="400993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632741" y="1349863"/>
            <a:ext cx="5818393" cy="4364031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fr-FR" b="1" dirty="0">
                <a:solidFill>
                  <a:schemeClr val="accent4">
                    <a:lumMod val="50000"/>
                  </a:schemeClr>
                </a:solidFill>
              </a:rPr>
              <a:t>Déroulé du suivi </a:t>
            </a:r>
            <a:r>
              <a:rPr lang="fr-FR" b="1" dirty="0" smtClean="0">
                <a:solidFill>
                  <a:schemeClr val="accent4">
                    <a:lumMod val="50000"/>
                  </a:schemeClr>
                </a:solidFill>
              </a:rPr>
              <a:t>:</a:t>
            </a:r>
            <a:endParaRPr lang="fr-FR" b="1" dirty="0">
              <a:solidFill>
                <a:schemeClr val="accent4">
                  <a:lumMod val="50000"/>
                </a:schemeClr>
              </a:solidFill>
            </a:endParaRPr>
          </a:p>
          <a:p>
            <a:pPr marL="176213" indent="-176213">
              <a:spcAft>
                <a:spcPts val="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fr-FR" dirty="0"/>
              <a:t>Un entretien individuel avec les intervenants 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ou </a:t>
            </a:r>
            <a:r>
              <a:rPr lang="fr-FR" dirty="0"/>
              <a:t>le conseiller référent. </a:t>
            </a:r>
          </a:p>
          <a:p>
            <a:pPr marL="176213" indent="-176213">
              <a:spcAft>
                <a:spcPts val="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fr-FR" dirty="0"/>
              <a:t>Un entretien bilan.</a:t>
            </a:r>
          </a:p>
          <a:p>
            <a:pPr marL="176213" indent="-176213">
              <a:spcAft>
                <a:spcPts val="18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fr-FR" dirty="0"/>
              <a:t>Tripartite possible : conseiller </a:t>
            </a:r>
            <a:r>
              <a:rPr lang="fr-FR" dirty="0" smtClean="0"/>
              <a:t>référent/intervenant/DE</a:t>
            </a:r>
            <a:endParaRPr lang="fr-FR" dirty="0"/>
          </a:p>
          <a:p>
            <a:pPr>
              <a:spcAft>
                <a:spcPts val="0"/>
              </a:spcAft>
            </a:pPr>
            <a:r>
              <a:rPr lang="fr-FR" b="1" dirty="0">
                <a:solidFill>
                  <a:schemeClr val="accent4">
                    <a:lumMod val="50000"/>
                  </a:schemeClr>
                </a:solidFill>
              </a:rPr>
              <a:t>Comment ?</a:t>
            </a:r>
          </a:p>
          <a:p>
            <a:pPr>
              <a:spcAft>
                <a:spcPts val="600"/>
              </a:spcAft>
            </a:pPr>
            <a:r>
              <a:rPr lang="fr-FR" dirty="0">
                <a:solidFill>
                  <a:schemeClr val="accent4">
                    <a:lumMod val="50000"/>
                  </a:schemeClr>
                </a:solidFill>
              </a:rPr>
              <a:t>Un entretien et compte-rendu par DE </a:t>
            </a:r>
            <a:r>
              <a:rPr lang="fr-FR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fr-FR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fr-FR" dirty="0" smtClean="0">
                <a:solidFill>
                  <a:schemeClr val="accent4">
                    <a:lumMod val="50000"/>
                  </a:schemeClr>
                </a:solidFill>
              </a:rPr>
              <a:t>fait </a:t>
            </a:r>
            <a:r>
              <a:rPr lang="fr-FR" dirty="0">
                <a:solidFill>
                  <a:schemeClr val="accent4">
                    <a:lumMod val="50000"/>
                  </a:schemeClr>
                </a:solidFill>
              </a:rPr>
              <a:t>par le conseiller avec </a:t>
            </a:r>
            <a:r>
              <a:rPr lang="fr-FR" dirty="0" smtClean="0">
                <a:solidFill>
                  <a:schemeClr val="accent4">
                    <a:lumMod val="50000"/>
                  </a:schemeClr>
                </a:solidFill>
              </a:rPr>
              <a:t>:</a:t>
            </a:r>
            <a:endParaRPr lang="fr-FR" dirty="0">
              <a:solidFill>
                <a:schemeClr val="accent4">
                  <a:lumMod val="50000"/>
                </a:schemeClr>
              </a:solidFill>
            </a:endParaRPr>
          </a:p>
          <a:p>
            <a:pPr marL="176213" indent="-176213">
              <a:spcAft>
                <a:spcPts val="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fr-FR" dirty="0"/>
              <a:t>Les messages forts</a:t>
            </a:r>
          </a:p>
          <a:p>
            <a:pPr marL="176213" indent="-176213">
              <a:spcAft>
                <a:spcPts val="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fr-FR" dirty="0"/>
              <a:t>Le  plan d’actions</a:t>
            </a:r>
          </a:p>
          <a:p>
            <a:pPr marL="176213" indent="-176213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fr-FR" dirty="0"/>
              <a:t>Les points de </a:t>
            </a:r>
            <a:r>
              <a:rPr lang="fr-FR" dirty="0" smtClean="0"/>
              <a:t>vigilance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Naturemob</a:t>
            </a:r>
            <a:r>
              <a:rPr lang="fr-FR" dirty="0" smtClean="0"/>
              <a:t>’</a:t>
            </a:r>
            <a:br>
              <a:rPr lang="fr-FR" dirty="0" smtClean="0"/>
            </a:br>
            <a:r>
              <a:rPr lang="fr-FR" b="1" dirty="0" smtClean="0"/>
              <a:t>Suivi </a:t>
            </a:r>
            <a:r>
              <a:rPr lang="fr-FR" b="1" dirty="0"/>
              <a:t>de la prestation</a:t>
            </a:r>
          </a:p>
        </p:txBody>
      </p:sp>
      <p:sp>
        <p:nvSpPr>
          <p:cNvPr id="9" name="Espace réservé du contenu 3"/>
          <p:cNvSpPr txBox="1">
            <a:spLocks/>
          </p:cNvSpPr>
          <p:nvPr/>
        </p:nvSpPr>
        <p:spPr>
          <a:xfrm>
            <a:off x="6749713" y="1693811"/>
            <a:ext cx="4273421" cy="4364031"/>
          </a:xfrm>
          <a:prstGeom prst="rect">
            <a:avLst/>
          </a:prstGeom>
        </p:spPr>
        <p:txBody>
          <a:bodyPr lIns="71571" tIns="35786" rIns="71571" bIns="35786">
            <a:no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133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1pPr>
            <a:lvl2pPr marL="775345" indent="-298209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sz="1867" kern="120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2pPr>
            <a:lvl3pPr marL="1192834" indent="-238567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sz="1867" kern="120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3pPr>
            <a:lvl4pPr marL="1669970" indent="-238567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sz="1867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4pPr>
            <a:lvl5pPr marL="2206745" indent="-298209" algn="l" defTabSz="4572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lang="fr-FR" sz="1867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ole Emploi PRO" panose="02000503040000020004" pitchFamily="50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67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67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67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67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fr-FR" b="1" dirty="0" smtClean="0">
                <a:solidFill>
                  <a:schemeClr val="accent4">
                    <a:lumMod val="50000"/>
                  </a:schemeClr>
                </a:solidFill>
              </a:rPr>
              <a:t>A noter  :</a:t>
            </a:r>
          </a:p>
          <a:p>
            <a:pPr marL="176213" indent="-176213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fr-FR" dirty="0" smtClean="0"/>
              <a:t>Une synthèse du conseiller doit être faite par DE accompagné</a:t>
            </a:r>
          </a:p>
          <a:p>
            <a:pPr marL="176213" indent="-176213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fr-FR" dirty="0" smtClean="0"/>
              <a:t>Le retour du professionnel et du demandeur  est important.</a:t>
            </a:r>
          </a:p>
          <a:p>
            <a:pPr marL="176213" indent="-176213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fr-FR" dirty="0" smtClean="0"/>
              <a:t>Respecter la confidentialité </a:t>
            </a:r>
          </a:p>
          <a:p>
            <a:pPr marL="176213" indent="-176213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fr-FR" dirty="0" smtClean="0"/>
              <a:t>Attention à la confidentialité :</a:t>
            </a:r>
            <a:br>
              <a:rPr lang="fr-FR" dirty="0" smtClean="0"/>
            </a:br>
            <a:r>
              <a:rPr lang="fr-FR" dirty="0" smtClean="0"/>
              <a:t>que ce ne soit pas un frein à la transmission des infos fondamentales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0890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Vert jaune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nalisé 1">
      <a:majorFont>
        <a:latin typeface="Pole Emploi PRO"/>
        <a:ea typeface=""/>
        <a:cs typeface=""/>
      </a:majorFont>
      <a:minorFont>
        <a:latin typeface="Calibri"/>
        <a:ea typeface=""/>
        <a:cs typeface="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1757</TotalTime>
  <Words>85</Words>
  <Application>Microsoft Office PowerPoint</Application>
  <PresentationFormat>Grand écran</PresentationFormat>
  <Paragraphs>34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Pole Emploi PRO</vt:lpstr>
      <vt:lpstr>Wingdings 3</vt:lpstr>
      <vt:lpstr>Facette</vt:lpstr>
      <vt:lpstr>Prestation de remobilisation  des chercheurs d’emploi par  la nature</vt:lpstr>
      <vt:lpstr>Naturemob’ Public cible</vt:lpstr>
      <vt:lpstr>Naturemob’ Description de la prestation</vt:lpstr>
      <vt:lpstr>Naturemob’ Suivi de la prestation</vt:lpstr>
    </vt:vector>
  </TitlesOfParts>
  <Company>Pôle Emploi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SANFO Zacharie</dc:creator>
  <cp:lastModifiedBy>Carole RENNES</cp:lastModifiedBy>
  <cp:revision>38</cp:revision>
  <dcterms:created xsi:type="dcterms:W3CDTF">2021-12-01T14:01:50Z</dcterms:created>
  <dcterms:modified xsi:type="dcterms:W3CDTF">2022-01-20T13:47:13Z</dcterms:modified>
</cp:coreProperties>
</file>